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0" r:id="rId4"/>
    <p:sldId id="268" r:id="rId5"/>
    <p:sldId id="261" r:id="rId6"/>
    <p:sldId id="262" r:id="rId7"/>
    <p:sldId id="263" r:id="rId8"/>
    <p:sldId id="267" r:id="rId9"/>
    <p:sldId id="265" r:id="rId10"/>
    <p:sldId id="258" r:id="rId11"/>
    <p:sldId id="266" r:id="rId12"/>
    <p:sldId id="25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74EF5D-91E5-41DB-8E10-38E4B94693EA}" v="2" dt="2024-05-02T18:13:33.1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582" autoAdjust="0"/>
  </p:normalViewPr>
  <p:slideViewPr>
    <p:cSldViewPr snapToGrid="0">
      <p:cViewPr>
        <p:scale>
          <a:sx n="66" d="100"/>
          <a:sy n="66" d="100"/>
        </p:scale>
        <p:origin x="560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D2910-7D63-4CE2-9B18-64C8B8788B3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BE1AD-D370-42D5-B32C-AD4EB63C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127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Rows C, E &amp; G also have drug treatments that I’ll be ignoring for the sake of simplicity &amp; time 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3BE1AD-D370-42D5-B32C-AD4EB63C172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510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SoftMax Pro, which comes with the spectrophotometer I used, exports data in a very wonky version of the tab separated values format, with empty columns and invalid Unicode. Copying and pasting from spreadsheet software is much simpler than automating a solution.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3BE1AD-D370-42D5-B32C-AD4EB63C172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013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 single p value was below 0.05. One would hope for more interesting results.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3BE1AD-D370-42D5-B32C-AD4EB63C172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736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67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790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887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751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0702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960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042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39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595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236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71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1987F2C-169E-487A-8DB2-2D7F1EE2B86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2CB603F-A9A3-4D85-8607-EE1421669BA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2564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2659/MSM.910133" TargetMode="External"/><Relationship Id="rId7" Type="http://schemas.openxmlformats.org/officeDocument/2006/relationships/hyperlink" Target="http://www.cookbook-r.com/Graphs/Plotting_means_and_error_bars_(ggplot2)/" TargetMode="External"/><Relationship Id="rId2" Type="http://schemas.openxmlformats.org/officeDocument/2006/relationships/hyperlink" Target="https://doi.org/10.1046/j.1365-2443.2000.00381.x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158/0008-5472.CAN-06-2322" TargetMode="External"/><Relationship Id="rId5" Type="http://schemas.openxmlformats.org/officeDocument/2006/relationships/hyperlink" Target="https://doi.org/10.1186/s12885-019-5803-1" TargetMode="External"/><Relationship Id="rId4" Type="http://schemas.openxmlformats.org/officeDocument/2006/relationships/hyperlink" Target="https://doi.org/10.1038/s41598-018-28074-w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E011C-2F5A-BDE9-E984-D084BC4B2C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Analyzing the results of a spectrophotometry-based proliferation assay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7B68E-3DF9-58E2-125C-811EA3E90D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a tutorial by Cypress Tomaneng</a:t>
            </a:r>
          </a:p>
          <a:p>
            <a:r>
              <a:rPr lang="en-US" dirty="0"/>
              <a:t>May 2, 2024</a:t>
            </a:r>
          </a:p>
        </p:txBody>
      </p:sp>
    </p:spTree>
    <p:extLst>
      <p:ext uri="{BB962C8B-B14F-4D97-AF65-F5344CB8AC3E}">
        <p14:creationId xmlns:p14="http://schemas.microsoft.com/office/powerpoint/2010/main" val="3441157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2D616-640B-A768-5827-6C87CF6FF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plot of Aqueous One assay results</a:t>
            </a:r>
          </a:p>
        </p:txBody>
      </p:sp>
      <p:pic>
        <p:nvPicPr>
          <p:cNvPr id="4" name="Picture 3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53AF61DA-81F4-EF2B-22F7-E2EEFFCA8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029871"/>
            <a:ext cx="10058420" cy="399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543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F7CF6-BFC1-5C12-EE6B-483A1164C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challenges &amp; final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897F-D71E-C932-72F7-8C3122EDF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3616784"/>
            <a:ext cx="10058400" cy="2252310"/>
          </a:xfrm>
        </p:spPr>
        <p:txBody>
          <a:bodyPr/>
          <a:lstStyle/>
          <a:p>
            <a:r>
              <a:rPr lang="en-US" dirty="0"/>
              <a:t>I broke my computer (see above).</a:t>
            </a:r>
          </a:p>
          <a:p>
            <a:r>
              <a:rPr lang="en-US" dirty="0" err="1"/>
              <a:t>ggsave</a:t>
            </a:r>
            <a:r>
              <a:rPr lang="en-US" dirty="0"/>
              <a:t>() seems to ignore </a:t>
            </a:r>
            <a:r>
              <a:rPr lang="en-US" dirty="0" err="1"/>
              <a:t>element_blank</a:t>
            </a:r>
            <a:r>
              <a:rPr lang="en-US" dirty="0"/>
              <a:t>()</a:t>
            </a:r>
          </a:p>
          <a:p>
            <a:r>
              <a:rPr lang="en-US" dirty="0"/>
              <a:t>What if you want…</a:t>
            </a:r>
          </a:p>
          <a:p>
            <a:pPr lvl="1"/>
            <a:r>
              <a:rPr lang="en-US" dirty="0"/>
              <a:t>Error bars? See Winston Chang’s R Cookbook (Chang, n.d.).</a:t>
            </a:r>
          </a:p>
          <a:p>
            <a:pPr lvl="1"/>
            <a:r>
              <a:rPr lang="en-US" dirty="0"/>
              <a:t>Significance indicators? Try the </a:t>
            </a:r>
            <a:r>
              <a:rPr lang="en-US" dirty="0" err="1"/>
              <a:t>ggsignif</a:t>
            </a:r>
            <a:r>
              <a:rPr lang="en-US" dirty="0"/>
              <a:t> package.</a:t>
            </a:r>
          </a:p>
          <a:p>
            <a:endParaRPr lang="en-US" dirty="0"/>
          </a:p>
        </p:txBody>
      </p:sp>
      <p:pic>
        <p:nvPicPr>
          <p:cNvPr id="5" name="Picture 4" descr="A computer with a screen showing a video game&#10;&#10;Description automatically generated">
            <a:extLst>
              <a:ext uri="{FF2B5EF4-FFF2-40B4-BE49-F238E27FC236}">
                <a16:creationId xmlns:a16="http://schemas.microsoft.com/office/drawing/2014/main" id="{43E42DAB-C942-FC8D-EB40-50FFD86BBA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17" b="43158"/>
          <a:stretch/>
        </p:blipFill>
        <p:spPr>
          <a:xfrm>
            <a:off x="1572339" y="1791547"/>
            <a:ext cx="9108281" cy="177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379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66F42-2D77-CDBD-1197-7F4BA94BB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2A50C-3381-CFA1-255E-AD07CC90F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effectLst/>
              </a:rPr>
              <a:t>Peng, Y., </a:t>
            </a:r>
            <a:r>
              <a:rPr lang="en-US" dirty="0" err="1">
                <a:effectLst/>
              </a:rPr>
              <a:t>Mandai</a:t>
            </a:r>
            <a:r>
              <a:rPr lang="en-US" dirty="0">
                <a:effectLst/>
              </a:rPr>
              <a:t>, K., </a:t>
            </a:r>
            <a:r>
              <a:rPr lang="en-US" dirty="0" err="1">
                <a:effectLst/>
              </a:rPr>
              <a:t>Sakisaka</a:t>
            </a:r>
            <a:r>
              <a:rPr lang="en-US" dirty="0">
                <a:effectLst/>
              </a:rPr>
              <a:t>, T., Okabe, N., Yamamoto, Y., Yokoyama, S., Mizoguchi, A., </a:t>
            </a:r>
            <a:r>
              <a:rPr lang="en-US" dirty="0" err="1">
                <a:effectLst/>
              </a:rPr>
              <a:t>Shiozaki</a:t>
            </a:r>
            <a:r>
              <a:rPr lang="en-US" dirty="0">
                <a:effectLst/>
              </a:rPr>
              <a:t>, H., </a:t>
            </a:r>
            <a:r>
              <a:rPr lang="en-US" dirty="0" err="1">
                <a:effectLst/>
              </a:rPr>
              <a:t>Monden</a:t>
            </a:r>
            <a:r>
              <a:rPr lang="en-US" dirty="0">
                <a:effectLst/>
              </a:rPr>
              <a:t>, M., &amp; Takai, Y. (2000). </a:t>
            </a:r>
            <a:r>
              <a:rPr lang="en-US" dirty="0" err="1">
                <a:effectLst/>
              </a:rPr>
              <a:t>Ankycorbin</a:t>
            </a:r>
            <a:r>
              <a:rPr lang="en-US" dirty="0">
                <a:effectLst/>
              </a:rPr>
              <a:t>: A novel actin cytoskeleton‐associated protein. </a:t>
            </a:r>
            <a:r>
              <a:rPr lang="en-US" i="1" dirty="0">
                <a:effectLst/>
              </a:rPr>
              <a:t>Genes to Cells</a:t>
            </a:r>
            <a:r>
              <a:rPr lang="en-US" dirty="0">
                <a:effectLst/>
              </a:rPr>
              <a:t>, </a:t>
            </a:r>
            <a:r>
              <a:rPr lang="en-US" i="1" dirty="0">
                <a:effectLst/>
              </a:rPr>
              <a:t>5</a:t>
            </a:r>
            <a:r>
              <a:rPr lang="en-US" dirty="0">
                <a:effectLst/>
              </a:rPr>
              <a:t>(12), 1001–1008. </a:t>
            </a:r>
            <a:r>
              <a:rPr lang="en-US" dirty="0">
                <a:effectLst/>
                <a:hlinkClick r:id="rId2"/>
              </a:rPr>
              <a:t>https://doi.org/10.1046/j.1365-2443.2000.00381.x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He, X.-Y., Zhao, J., Chen, Z.-Q., Jin, R., &amp; Liu, C.-Y. (2018). High Expression of Retinoic Acid Induced 14 (RAI14) in Gastric Cancer and Its Prognostic Value. </a:t>
            </a:r>
            <a:r>
              <a:rPr lang="en-US" i="1" dirty="0">
                <a:effectLst/>
              </a:rPr>
              <a:t>Medical Science Monitor</a:t>
            </a:r>
            <a:r>
              <a:rPr lang="en-US" dirty="0">
                <a:effectLst/>
              </a:rPr>
              <a:t>, </a:t>
            </a:r>
            <a:r>
              <a:rPr lang="en-US" i="1" dirty="0">
                <a:effectLst/>
              </a:rPr>
              <a:t>24</a:t>
            </a:r>
            <a:r>
              <a:rPr lang="en-US" dirty="0">
                <a:effectLst/>
              </a:rPr>
              <a:t>, 2244–2251. </a:t>
            </a:r>
            <a:r>
              <a:rPr lang="en-US" dirty="0">
                <a:effectLst/>
                <a:hlinkClick r:id="rId3"/>
              </a:rPr>
              <a:t>https://doi.org/10.12659/MSM.910133</a:t>
            </a:r>
            <a:endParaRPr lang="en-US" dirty="0"/>
          </a:p>
          <a:p>
            <a:r>
              <a:rPr lang="en-US" dirty="0">
                <a:effectLst/>
              </a:rPr>
              <a:t>Endo, H., </a:t>
            </a:r>
            <a:r>
              <a:rPr lang="en-US" dirty="0" err="1">
                <a:effectLst/>
              </a:rPr>
              <a:t>Owada</a:t>
            </a:r>
            <a:r>
              <a:rPr lang="en-US" dirty="0">
                <a:effectLst/>
              </a:rPr>
              <a:t>, S., Inagaki, Y., </a:t>
            </a:r>
            <a:r>
              <a:rPr lang="en-US" dirty="0" err="1">
                <a:effectLst/>
              </a:rPr>
              <a:t>Shida</a:t>
            </a:r>
            <a:r>
              <a:rPr lang="en-US" dirty="0">
                <a:effectLst/>
              </a:rPr>
              <a:t>, Y., &amp; </a:t>
            </a:r>
            <a:r>
              <a:rPr lang="en-US" dirty="0" err="1">
                <a:effectLst/>
              </a:rPr>
              <a:t>Tatemichi</a:t>
            </a:r>
            <a:r>
              <a:rPr lang="en-US" dirty="0">
                <a:effectLst/>
              </a:rPr>
              <a:t>, M. (2018). Glucose starvation induces LKB1-AMPK-mediated MMP-9 expression in cancer cells. </a:t>
            </a:r>
            <a:r>
              <a:rPr lang="en-US" i="1" dirty="0">
                <a:effectLst/>
              </a:rPr>
              <a:t>Scientific Reports</a:t>
            </a:r>
            <a:r>
              <a:rPr lang="en-US" dirty="0">
                <a:effectLst/>
              </a:rPr>
              <a:t>, </a:t>
            </a:r>
            <a:r>
              <a:rPr lang="en-US" i="1" dirty="0">
                <a:effectLst/>
              </a:rPr>
              <a:t>8</a:t>
            </a:r>
            <a:r>
              <a:rPr lang="en-US" dirty="0">
                <a:effectLst/>
              </a:rPr>
              <a:t>(1), 10122. </a:t>
            </a:r>
            <a:r>
              <a:rPr lang="en-US" dirty="0">
                <a:effectLst/>
                <a:hlinkClick r:id="rId4"/>
              </a:rPr>
              <a:t>https://doi.org/10.1038/s41598-018-28074-w</a:t>
            </a:r>
            <a:endParaRPr lang="en-US" dirty="0">
              <a:effectLst/>
            </a:endParaRPr>
          </a:p>
          <a:p>
            <a:r>
              <a:rPr lang="en-US" dirty="0" err="1">
                <a:effectLst/>
              </a:rPr>
              <a:t>Amrutkar</a:t>
            </a:r>
            <a:r>
              <a:rPr lang="en-US" dirty="0">
                <a:effectLst/>
              </a:rPr>
              <a:t>, M., </a:t>
            </a:r>
            <a:r>
              <a:rPr lang="en-US" dirty="0" err="1">
                <a:effectLst/>
              </a:rPr>
              <a:t>Aasrum</a:t>
            </a:r>
            <a:r>
              <a:rPr lang="en-US" dirty="0">
                <a:effectLst/>
              </a:rPr>
              <a:t>, M., Verbeke, C. S., &amp; </a:t>
            </a:r>
            <a:r>
              <a:rPr lang="en-US" dirty="0" err="1">
                <a:effectLst/>
              </a:rPr>
              <a:t>Gladhaug</a:t>
            </a:r>
            <a:r>
              <a:rPr lang="en-US" dirty="0">
                <a:effectLst/>
              </a:rPr>
              <a:t>, I. P. (2019). Secretion of fibronectin by human pancreatic stellate cells promotes chemoresistance to gemcitabine in pancreatic cancer cells. BMC Cancer, 19(1), 596. </a:t>
            </a:r>
            <a:r>
              <a:rPr lang="en-US" dirty="0">
                <a:effectLst/>
                <a:hlinkClick r:id="rId5"/>
              </a:rPr>
              <a:t>https://doi.org/10.1186/s12885-019-5803-1</a:t>
            </a:r>
            <a:endParaRPr lang="en-US" dirty="0">
              <a:effectLst/>
            </a:endParaRPr>
          </a:p>
          <a:p>
            <a:r>
              <a:rPr lang="en-US" dirty="0" err="1">
                <a:effectLst/>
              </a:rPr>
              <a:t>Shintani</a:t>
            </a:r>
            <a:r>
              <a:rPr lang="en-US" dirty="0">
                <a:effectLst/>
              </a:rPr>
              <a:t>, Y., Hollingsworth, M. A., Wheelock, M. J., &amp; Johnson, K. R. (2006). Collagen I Promotes Metastasis in Pancreatic Cancer by Activating c-Jun NH2-Terminal Kinase 1 and Up-regulating N-Cadherin Expression. </a:t>
            </a:r>
            <a:r>
              <a:rPr lang="en-US" i="1" dirty="0">
                <a:effectLst/>
              </a:rPr>
              <a:t>Cancer Research</a:t>
            </a:r>
            <a:r>
              <a:rPr lang="en-US" dirty="0">
                <a:effectLst/>
              </a:rPr>
              <a:t>, </a:t>
            </a:r>
            <a:r>
              <a:rPr lang="en-US" i="1" dirty="0">
                <a:effectLst/>
              </a:rPr>
              <a:t>66</a:t>
            </a:r>
            <a:r>
              <a:rPr lang="en-US" dirty="0">
                <a:effectLst/>
              </a:rPr>
              <a:t>(24), 11745–11753. </a:t>
            </a:r>
            <a:r>
              <a:rPr lang="en-US" dirty="0">
                <a:effectLst/>
                <a:hlinkClick r:id="rId6"/>
              </a:rPr>
              <a:t>https://doi.org/10.1158/0008-5472.CAN-06-2322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Wickham, H., Cetinkaya-</a:t>
            </a:r>
            <a:r>
              <a:rPr lang="en-US" dirty="0" err="1">
                <a:effectLst/>
              </a:rPr>
              <a:t>Rundel</a:t>
            </a:r>
            <a:r>
              <a:rPr lang="en-US" dirty="0">
                <a:effectLst/>
              </a:rPr>
              <a:t>, M., &amp; </a:t>
            </a:r>
            <a:r>
              <a:rPr lang="en-US" dirty="0" err="1">
                <a:effectLst/>
              </a:rPr>
              <a:t>Grolemund</a:t>
            </a:r>
            <a:r>
              <a:rPr lang="en-US" dirty="0">
                <a:effectLst/>
              </a:rPr>
              <a:t>, G. (n.d.). R for Data Science (2nd ed.). O’Reilly.</a:t>
            </a:r>
          </a:p>
          <a:p>
            <a:r>
              <a:rPr lang="en-US" dirty="0">
                <a:effectLst/>
              </a:rPr>
              <a:t>Chang, W. (n.d.). Plotting means and error bars (ggplot2). </a:t>
            </a:r>
            <a:r>
              <a:rPr lang="en-US" i="1" dirty="0">
                <a:effectLst/>
              </a:rPr>
              <a:t>Cookbook for R</a:t>
            </a:r>
            <a:r>
              <a:rPr lang="en-US" dirty="0">
                <a:effectLst/>
              </a:rPr>
              <a:t>. </a:t>
            </a:r>
            <a:r>
              <a:rPr lang="en-US" dirty="0">
                <a:effectLst/>
                <a:hlinkClick r:id="rId7"/>
              </a:rPr>
              <a:t>http://www.cookbook-r.com/Graphs/Plotting_means_and_error_bars_(ggplot2)/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692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A157-75F0-D3DD-AD35-B23A4D731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proteins of interest in pancreatic cancer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63BD0-6DE0-A0A6-473F-03FDD3F31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Retinoic Acid Induced 14 (RAI14, or </a:t>
            </a:r>
            <a:r>
              <a:rPr lang="en-US" dirty="0" err="1"/>
              <a:t>ankycorbin</a:t>
            </a:r>
            <a:r>
              <a:rPr lang="en-US"/>
              <a:t>)</a:t>
            </a:r>
            <a:endParaRPr lang="en-US" dirty="0"/>
          </a:p>
          <a:p>
            <a:pPr lvl="1"/>
            <a:r>
              <a:rPr lang="en-US" dirty="0"/>
              <a:t>Associates with the actin cytoskeleton (Peng et al., 2000)</a:t>
            </a:r>
          </a:p>
          <a:p>
            <a:pPr lvl="1"/>
            <a:r>
              <a:rPr lang="en-US" dirty="0"/>
              <a:t>Is overexpressed in </a:t>
            </a:r>
            <a:r>
              <a:rPr lang="en-US" dirty="0" err="1"/>
              <a:t>gastic</a:t>
            </a:r>
            <a:r>
              <a:rPr lang="en-US" dirty="0"/>
              <a:t> cancer tissue (He et al., 2018)</a:t>
            </a:r>
          </a:p>
          <a:p>
            <a:r>
              <a:rPr lang="en-US" dirty="0"/>
              <a:t>Fibronectin</a:t>
            </a:r>
          </a:p>
          <a:p>
            <a:pPr lvl="1"/>
            <a:r>
              <a:rPr lang="en-US" dirty="0"/>
              <a:t>Is an extracellular matrix (ECM) protein</a:t>
            </a:r>
          </a:p>
          <a:p>
            <a:pPr lvl="1"/>
            <a:r>
              <a:rPr lang="en-US" dirty="0"/>
              <a:t>Promotes drug resistance in pancreatic cancer (</a:t>
            </a:r>
            <a:r>
              <a:rPr lang="en-US" dirty="0" err="1"/>
              <a:t>Amrutkar</a:t>
            </a:r>
            <a:r>
              <a:rPr lang="en-US" dirty="0"/>
              <a:t> et al., 2019)</a:t>
            </a:r>
          </a:p>
          <a:p>
            <a:r>
              <a:rPr lang="en-US" dirty="0"/>
              <a:t>Collagen I</a:t>
            </a:r>
          </a:p>
          <a:p>
            <a:pPr lvl="1"/>
            <a:r>
              <a:rPr lang="en-US" dirty="0"/>
              <a:t>Is an ECM protein</a:t>
            </a:r>
          </a:p>
          <a:p>
            <a:pPr lvl="1"/>
            <a:r>
              <a:rPr lang="en-US" dirty="0"/>
              <a:t>Promotes metastasis of pancreatic cancer (</a:t>
            </a:r>
            <a:r>
              <a:rPr lang="en-US" dirty="0" err="1"/>
              <a:t>Shintani</a:t>
            </a:r>
            <a:r>
              <a:rPr lang="en-US" dirty="0"/>
              <a:t> et al., 2006)</a:t>
            </a:r>
          </a:p>
        </p:txBody>
      </p:sp>
    </p:spTree>
    <p:extLst>
      <p:ext uri="{BB962C8B-B14F-4D97-AF65-F5344CB8AC3E}">
        <p14:creationId xmlns:p14="http://schemas.microsoft.com/office/powerpoint/2010/main" val="3657414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14B0-3456-A97B-0522-168CE34AB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AQueous</a:t>
            </a:r>
            <a:r>
              <a:rPr lang="en-US" dirty="0"/>
              <a:t> One assay measures cell proliferation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2D4D3E9-1FF9-75E3-6E6E-842BDCA08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841702" cy="40233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Seed cells on well plate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Wait for proliferation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tetrazolium-based reagent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Take absorbance measurements with spectrophotometer</a:t>
            </a:r>
          </a:p>
        </p:txBody>
      </p:sp>
      <p:pic>
        <p:nvPicPr>
          <p:cNvPr id="10" name="Picture 9" descr="A brown bottle with a white label&#10;&#10;Description automatically generated">
            <a:extLst>
              <a:ext uri="{FF2B5EF4-FFF2-40B4-BE49-F238E27FC236}">
                <a16:creationId xmlns:a16="http://schemas.microsoft.com/office/drawing/2014/main" id="{9CA88A90-BC61-253E-850D-25580C8BB0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2" t="403" r="17004" b="-403"/>
          <a:stretch/>
        </p:blipFill>
        <p:spPr>
          <a:xfrm>
            <a:off x="5938983" y="1883365"/>
            <a:ext cx="4985692" cy="41448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3F9997-C375-A2AE-23C5-A64061FABC16}"/>
              </a:ext>
            </a:extLst>
          </p:cNvPr>
          <p:cNvSpPr txBox="1"/>
          <p:nvPr/>
        </p:nvSpPr>
        <p:spPr>
          <a:xfrm>
            <a:off x="1093585" y="5972831"/>
            <a:ext cx="16163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Endo et al. (2018)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70D68E-FD6D-C3A6-080A-C15A3D7636F5}"/>
              </a:ext>
            </a:extLst>
          </p:cNvPr>
          <p:cNvSpPr txBox="1"/>
          <p:nvPr/>
        </p:nvSpPr>
        <p:spPr>
          <a:xfrm>
            <a:off x="9478355" y="5994314"/>
            <a:ext cx="16163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Image: </a:t>
            </a:r>
            <a:r>
              <a:rPr lang="en-US" sz="1400" dirty="0" err="1"/>
              <a:t>ProMega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93910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14B0-3456-A97B-0522-168CE34AB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Plate layout</a:t>
            </a:r>
          </a:p>
        </p:txBody>
      </p:sp>
      <p:pic>
        <p:nvPicPr>
          <p:cNvPr id="5" name="Content Placeholder 4" descr="A screenshot of a chart&#10;&#10;Description automatically generated">
            <a:extLst>
              <a:ext uri="{FF2B5EF4-FFF2-40B4-BE49-F238E27FC236}">
                <a16:creationId xmlns:a16="http://schemas.microsoft.com/office/drawing/2014/main" id="{13FFDB88-757D-D216-23E3-8B577B3E02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144" y="1846263"/>
            <a:ext cx="7570037" cy="4022725"/>
          </a:xfrm>
        </p:spPr>
      </p:pic>
    </p:spTree>
    <p:extLst>
      <p:ext uri="{BB962C8B-B14F-4D97-AF65-F5344CB8AC3E}">
        <p14:creationId xmlns:p14="http://schemas.microsoft.com/office/powerpoint/2010/main" val="1708554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082D8-B331-0851-A3D9-2EEAF607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format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95B1C40-92F5-9EB9-5C7D-EB85B96928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" t="17508" r="37070" b="53940"/>
          <a:stretch/>
        </p:blipFill>
        <p:spPr>
          <a:xfrm>
            <a:off x="330813" y="2216727"/>
            <a:ext cx="11530374" cy="348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501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F9D66-30A3-693B-85A9-991BA454B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in the data</a:t>
            </a:r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56AF642-E45E-5D02-1E28-9734128ECA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0" t="12591" r="46034" b="56921"/>
          <a:stretch/>
        </p:blipFill>
        <p:spPr>
          <a:xfrm>
            <a:off x="1097280" y="2264391"/>
            <a:ext cx="7613694" cy="3400684"/>
          </a:xfrm>
          <a:prstGeom prst="rect">
            <a:avLst/>
          </a:prstGeom>
        </p:spPr>
      </p:pic>
      <p:pic>
        <p:nvPicPr>
          <p:cNvPr id="10" name="Picture 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F2D9EEC-DCF3-9D5B-1CEB-1337B405DA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" t="12874" r="81767" b="41916"/>
          <a:stretch/>
        </p:blipFill>
        <p:spPr>
          <a:xfrm>
            <a:off x="9043731" y="1828800"/>
            <a:ext cx="2111949" cy="4418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867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E6177-7D2E-76A8-D682-B3D6A4AF0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Assigning experimental groups</a:t>
            </a:r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E604E07-913D-2047-EFD5-ED9F6F31C0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" t="22069" r="51889" b="49627"/>
          <a:stretch/>
        </p:blipFill>
        <p:spPr>
          <a:xfrm>
            <a:off x="1097280" y="2532994"/>
            <a:ext cx="6529006" cy="3081634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D603DAD5-3EA8-A3EE-F69F-84E61834C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" t="12873" r="68659" b="42222"/>
          <a:stretch/>
        </p:blipFill>
        <p:spPr>
          <a:xfrm>
            <a:off x="7798237" y="1994337"/>
            <a:ext cx="3527712" cy="410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4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F53B4-A06A-D600-1404-672EEABC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Analysis: Analysis of Variance &amp; Tukey’s Honestly Significant Difference</a:t>
            </a:r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65C414D-B3AB-EC28-6B1F-2336A31ABD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" t="26638" r="62100" b="68222"/>
          <a:stretch/>
        </p:blipFill>
        <p:spPr>
          <a:xfrm>
            <a:off x="3104196" y="2367815"/>
            <a:ext cx="5983608" cy="667386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264647B-B306-0B16-A142-50E29564B0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" t="65825" r="45711" b="4210"/>
          <a:stretch/>
        </p:blipFill>
        <p:spPr>
          <a:xfrm>
            <a:off x="2777667" y="3305458"/>
            <a:ext cx="6636666" cy="290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128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94CB7-42E8-4148-4C27-2DFF0DAA8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the plot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09861F8-CFBD-B8F3-A2F6-8DC7591B7F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" t="23999" r="64159" b="43299"/>
          <a:stretch/>
        </p:blipFill>
        <p:spPr>
          <a:xfrm>
            <a:off x="1231317" y="2512193"/>
            <a:ext cx="4864683" cy="3080084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40738DB-AFE0-2DE2-2CF0-7098A3A825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10" t="48842" r="16815" b="1333"/>
          <a:stretch/>
        </p:blipFill>
        <p:spPr>
          <a:xfrm>
            <a:off x="6764066" y="1848051"/>
            <a:ext cx="4661122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450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108</TotalTime>
  <Words>686</Words>
  <Application>Microsoft Office PowerPoint</Application>
  <PresentationFormat>Widescreen</PresentationFormat>
  <Paragraphs>49</Paragraphs>
  <Slides>12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Retrospect</vt:lpstr>
      <vt:lpstr>Analyzing the results of a spectrophotometry-based proliferation assay</vt:lpstr>
      <vt:lpstr>Some proteins of interest in pancreatic cancer</vt:lpstr>
      <vt:lpstr>The AQueous One assay measures cell proliferation</vt:lpstr>
      <vt:lpstr>Plate layout</vt:lpstr>
      <vt:lpstr>The data format</vt:lpstr>
      <vt:lpstr>Loading in the data</vt:lpstr>
      <vt:lpstr>Assigning experimental groups</vt:lpstr>
      <vt:lpstr>Statistical Analysis: Analysis of Variance &amp; Tukey’s Honestly Significant Difference</vt:lpstr>
      <vt:lpstr>Generating the plot</vt:lpstr>
      <vt:lpstr>Final plot of Aqueous One assay results</vt:lpstr>
      <vt:lpstr>Project challenges &amp; final notes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the results of a spectrophotometry-based proliferation assay</dc:title>
  <dc:creator>Tomaneng, Cypress</dc:creator>
  <cp:lastModifiedBy>Tomaneng, Cypress</cp:lastModifiedBy>
  <cp:revision>2</cp:revision>
  <dcterms:created xsi:type="dcterms:W3CDTF">2024-05-02T16:44:53Z</dcterms:created>
  <dcterms:modified xsi:type="dcterms:W3CDTF">2024-05-03T15:51:20Z</dcterms:modified>
</cp:coreProperties>
</file>

<file path=docProps/thumbnail.jpeg>
</file>